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60" r:id="rId6"/>
    <p:sldId id="261" r:id="rId7"/>
    <p:sldId id="262" r:id="rId8"/>
    <p:sldId id="267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5884"/>
  </p:normalViewPr>
  <p:slideViewPr>
    <p:cSldViewPr snapToGrid="0">
      <p:cViewPr>
        <p:scale>
          <a:sx n="82" d="100"/>
          <a:sy n="82" d="100"/>
        </p:scale>
        <p:origin x="496" y="8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2.gif>
</file>

<file path=ppt/media/image3.gif>
</file>

<file path=ppt/media/image4.gif>
</file>

<file path=ppt/media/image5.gif>
</file>

<file path=ppt/media/image6.jpeg>
</file>

<file path=ppt/media/image7.png>
</file>

<file path=ppt/media/image8.pn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8C6F9-7A6A-D84F-DCC5-098E78BBF3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A803B7-16D3-22F4-44C7-70DB6A2130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AD2D2C-7F99-6B8F-DB54-4E2CE3CE5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09EE2-6C9A-3421-9950-6772D8F86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4BB31-0EC7-4014-FCB8-F5C1091CB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7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0364B-DEF4-D250-46F2-104119EB1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44B8AF-F88A-0351-3A77-2AE7943D9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1C678-E862-5197-B99E-BACC67DB5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41E26-B9AC-3DF2-6B7F-CBB0661BE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A645E-9A81-1DC9-3474-6978661BA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45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1370DC-5FDF-2664-A996-64B9DB80FD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698CA-C309-B909-CFB0-57F9FC4DFF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A8466-BBA2-5747-DC5D-88990B7E3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7F0FD-3932-DC21-E571-166831F8A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8B219-D665-651A-BB74-0098862B5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52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CACD9-2A53-6A9F-8CF8-EF2353A7D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C2CE7-950D-7D59-0CE5-4AB03A9A4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A7064-4AE5-1628-8B13-3D63575A9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1A9F6-60E4-D649-4BC8-13841D1FF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CC48D-B8EE-0625-D88C-9951CEBD0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88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A7EF3-202F-C90C-8558-0FEEA5B9C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4BD37-7BC3-B3B4-127F-3522776FD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C9366-6C53-241E-B47F-96EF2F09A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0EF38-A6FA-6FCF-0FB7-2F829834C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F1B8F-DA55-C3CB-986B-C8005997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347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BFBAF-009F-BC8F-BC3A-5A9D74856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3B0F8-66BD-680F-6C8E-23533ED877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ECD089-7430-D9B6-2766-F74B4B239A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F0E44B-4C6E-06BA-4AA7-194AA9B15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37FAF3-E5E4-0EA2-A25F-4ED9B8D05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9A2DD-F9C3-4C2E-9FA4-2688B3C9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543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5BC4B-E8E2-FA68-2775-7BDD06319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CD9FC-FC8F-F374-1B11-E61397A4D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F32E0-671B-6A06-F240-01625C0AC5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B6A350-C0E3-AFFF-A3EE-9BF7C1805E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BCF1E8-AC5F-85C5-4E22-2F7D3ABA07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D73BF3-B8C2-E5D6-7584-6944FA3EE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269BF3-6FEC-7A01-5D2C-9BBA03393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EC5E52-4BF4-0D43-0F0E-1E4EC7C4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428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0BC15-1E4B-32E4-8AB6-5A03290C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FCB3D7-0241-525C-8D89-BF33F5696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492CB8-F2D3-8DE7-6D11-BC40CB7D6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207D8C-A1DF-7923-0591-92DFDF852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09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4805D4-12CF-1941-4786-E19D1F2EF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01EC7F-1B70-A28B-2629-541AFF337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759890-9255-8A08-69D7-14105FCD6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69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8B65C-9044-E832-C424-BA8AE75B3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EDFDE-93F2-EE3A-E0F0-F7FBEA9CE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ED4D2-310D-F314-1442-10ACB4BD4F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D870B4-E5EF-3634-8AAE-4B50BC298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0A7875-213B-FE5C-2E99-D137A392B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22D784-32CF-7433-4C84-D88160E77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05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D13B-2BA6-8232-6027-13AB0CA48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508386-F9B0-E890-CB76-7A745DEE3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804AC9-3263-039D-56DC-D4CE40A0E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8D763-854E-1696-0B28-163B1DAD5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1AB7D6-543D-1AE1-882E-0010F0525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1BF46-A801-9EE0-5F85-60995B392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28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47182F-EFE2-76F8-C67F-A4C1CC6F5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78075C-0E52-99FB-0E97-FF54EBF4F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8A175-8EA7-12F9-58C1-0E887968F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D62D9E-746C-AA41-BAC7-DD6BA4B7E5C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64262-1658-C433-690A-631BE17C50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73250-1537-D2B3-41A4-C019B35E0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9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82D053-22CA-5DFD-438F-F260ACF108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8716" y="955309"/>
            <a:ext cx="7074568" cy="2898975"/>
          </a:xfrm>
        </p:spPr>
        <p:txBody>
          <a:bodyPr>
            <a:normAutofit/>
          </a:bodyPr>
          <a:lstStyle/>
          <a:p>
            <a:r>
              <a:rPr lang="en-US" sz="5100">
                <a:solidFill>
                  <a:srgbClr val="FFFFFF"/>
                </a:solidFill>
              </a:rPr>
              <a:t>An Exploration of Lighting Techniques in 3D Graphics</a:t>
            </a:r>
            <a:br>
              <a:rPr lang="en-US" sz="5100">
                <a:solidFill>
                  <a:srgbClr val="FFFFFF"/>
                </a:solidFill>
              </a:rPr>
            </a:br>
            <a:r>
              <a:rPr lang="en-US" sz="5100">
                <a:solidFill>
                  <a:srgbClr val="FFFFFF"/>
                </a:solidFill>
              </a:rPr>
              <a:t>Using OpenGl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BEC2AA-20DD-591B-5493-FE6BD5904D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34916" y="4533813"/>
            <a:ext cx="6930189" cy="9384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 Luca Napora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05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9A1804-0136-7BE5-C6BF-2F2CAEFBF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Findings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F6926-E4A9-AF1E-11EE-F53ABD628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The Gouraud Model results in linear fragmentation</a:t>
            </a:r>
          </a:p>
          <a:p>
            <a:r>
              <a:rPr lang="en-US" sz="1700"/>
              <a:t>interpolation of colors between the</a:t>
            </a:r>
            <a:br>
              <a:rPr lang="en-US" sz="1700"/>
            </a:br>
            <a:r>
              <a:rPr lang="en-US" sz="1700"/>
              <a:t>vertices of the triangles that form each side of the cube is done in a linear manner</a:t>
            </a:r>
          </a:p>
          <a:p>
            <a:r>
              <a:rPr lang="en-US" sz="1700"/>
              <a:t>Results in these “stripes”</a:t>
            </a:r>
          </a:p>
          <a:p>
            <a:endParaRPr lang="en-US" sz="1700"/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C8A8FCD9-A6FF-3158-9130-F4B3F3BDD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967" y="853284"/>
            <a:ext cx="6921940" cy="5260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191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060929-E5E0-5F7A-88DA-F3CF132A7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Conclusion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D32BA-A886-5CF0-8BB6-1E01662F0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/>
              <a:t>The Phong Model less efficient but prevents the possibility of linear fragmentation by calculating per/pixels</a:t>
            </a:r>
          </a:p>
          <a:p>
            <a:r>
              <a:rPr lang="en-US" sz="2200"/>
              <a:t>The Gouraud Model is more efficient but has the possibility for linear fragmentation, especially when using specular light</a:t>
            </a:r>
          </a:p>
          <a:p>
            <a:r>
              <a:rPr lang="en-US" sz="2200"/>
              <a:t>Future work:</a:t>
            </a:r>
          </a:p>
          <a:p>
            <a:pPr lvl="1"/>
            <a:r>
              <a:rPr lang="en-US" sz="2200"/>
              <a:t>The introduction of adding lighting maps </a:t>
            </a:r>
          </a:p>
          <a:p>
            <a:pPr lvl="2"/>
            <a:r>
              <a:rPr lang="en-US" sz="2200"/>
              <a:t>light behaves differently</a:t>
            </a:r>
            <a:br>
              <a:rPr lang="en-US" sz="2200"/>
            </a:br>
            <a:r>
              <a:rPr lang="en-US" sz="2200"/>
              <a:t>depending on the fragment’s texture </a:t>
            </a:r>
          </a:p>
          <a:p>
            <a:pPr lvl="2"/>
            <a:r>
              <a:rPr lang="en-US" sz="2200"/>
              <a:t>adding light casters</a:t>
            </a:r>
          </a:p>
        </p:txBody>
      </p:sp>
    </p:spTree>
    <p:extLst>
      <p:ext uri="{BB962C8B-B14F-4D97-AF65-F5344CB8AC3E}">
        <p14:creationId xmlns:p14="http://schemas.microsoft.com/office/powerpoint/2010/main" val="130810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25C14-2094-FE84-A835-FCAF5D204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89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D0A78D-831B-4C13-F5B8-A030A348C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What Are Computer Graphics?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B3A18-A2FB-BF58-359B-314289A21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the representation of visual content on a computer</a:t>
            </a:r>
          </a:p>
          <a:p>
            <a:pPr lvl="1"/>
            <a:r>
              <a:rPr lang="en-US" sz="2000" dirty="0">
                <a:latin typeface="Arial" panose="020B0604020202020204" pitchFamily="34" charset="0"/>
              </a:rPr>
              <a:t>Two-dimensional and Three-dimensional graphics</a:t>
            </a:r>
          </a:p>
          <a:p>
            <a:r>
              <a:rPr lang="en-US" sz="2000" b="0" i="0" dirty="0">
                <a:effectLst/>
                <a:latin typeface="Arial" panose="020B0604020202020204" pitchFamily="34" charset="0"/>
              </a:rPr>
              <a:t>Modern-Day Uses</a:t>
            </a:r>
          </a:p>
          <a:p>
            <a:pPr lvl="1"/>
            <a:r>
              <a:rPr lang="en-US" sz="2000" b="0" i="0" dirty="0">
                <a:effectLst/>
                <a:latin typeface="Arial" panose="020B0604020202020204" pitchFamily="34" charset="0"/>
              </a:rPr>
              <a:t>Special effects in movies and television (CGI)</a:t>
            </a:r>
          </a:p>
          <a:p>
            <a:pPr lvl="1"/>
            <a:r>
              <a:rPr lang="en-US" sz="2000" dirty="0">
                <a:latin typeface="Arial" panose="020B0604020202020204" pitchFamily="34" charset="0"/>
              </a:rPr>
              <a:t>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rchitectural models</a:t>
            </a:r>
          </a:p>
          <a:p>
            <a:pPr lvl="1"/>
            <a:r>
              <a:rPr lang="en-US" sz="2000" dirty="0">
                <a:latin typeface="Arial" panose="020B0604020202020204" pitchFamily="34" charset="0"/>
              </a:rPr>
              <a:t>M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edical imaging 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10866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A62205-7FF3-9A83-9FCC-9B980A5D5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Project Goals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B22A4-B017-FDCE-C719-6FF18682A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/>
              <a:t>Investigate the various lighting models and lighting implementations found in 3D graphics</a:t>
            </a:r>
          </a:p>
          <a:p>
            <a:r>
              <a:rPr lang="en-US" sz="2200"/>
              <a:t>Implement two commonly used lighting models to analyze their effectiveness</a:t>
            </a:r>
          </a:p>
          <a:p>
            <a:pPr lvl="1"/>
            <a:r>
              <a:rPr lang="en-US" sz="2200"/>
              <a:t>Phong Shading Model </a:t>
            </a:r>
          </a:p>
          <a:p>
            <a:pPr lvl="1"/>
            <a:r>
              <a:rPr lang="en-US" sz="2200"/>
              <a:t>Gouraud Shading Model</a:t>
            </a:r>
          </a:p>
          <a:p>
            <a:r>
              <a:rPr lang="en-US" sz="2200"/>
              <a:t>Tools:</a:t>
            </a:r>
          </a:p>
          <a:p>
            <a:pPr lvl="1"/>
            <a:r>
              <a:rPr lang="en-US" sz="2200"/>
              <a:t>OpenGl (API)</a:t>
            </a:r>
          </a:p>
          <a:p>
            <a:pPr lvl="1"/>
            <a:r>
              <a:rPr lang="en-US" sz="2200"/>
              <a:t>C++</a:t>
            </a:r>
          </a:p>
          <a:p>
            <a:pPr lvl="1"/>
            <a:r>
              <a:rPr lang="en-US" sz="2200"/>
              <a:t>GLEW (</a:t>
            </a:r>
            <a:r>
              <a:rPr lang="en-US" sz="2200" b="0" i="0">
                <a:effectLst/>
                <a:latin typeface="Arial" panose="020B0604020202020204" pitchFamily="34" charset="0"/>
              </a:rPr>
              <a:t>Graphics Library Framework): create an OpenGl window</a:t>
            </a:r>
          </a:p>
          <a:p>
            <a:pPr lvl="1"/>
            <a:r>
              <a:rPr lang="en-US" sz="2200" b="0" i="0">
                <a:effectLst/>
                <a:latin typeface="Arial" panose="020B0604020202020204" pitchFamily="34" charset="0"/>
              </a:rPr>
              <a:t>GLAD (GL Adapter</a:t>
            </a:r>
            <a:r>
              <a:rPr lang="en-US" sz="2200">
                <a:latin typeface="Arial" panose="020B0604020202020204" pitchFamily="34" charset="0"/>
              </a:rPr>
              <a:t>): load OpenGl functions</a:t>
            </a:r>
            <a:endParaRPr lang="en-US" sz="2200" b="0" i="0">
              <a:effectLst/>
              <a:latin typeface="Arial" panose="020B0604020202020204" pitchFamily="34" charset="0"/>
            </a:endParaRPr>
          </a:p>
          <a:p>
            <a:pPr lvl="1"/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674573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2B7E0-BC21-01F6-4DE1-47B085B1B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 dirty="0"/>
              <a:t>Major Components of Light</a:t>
            </a:r>
          </a:p>
        </p:txBody>
      </p:sp>
      <p:sp>
        <p:nvSpPr>
          <p:cNvPr id="1049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A9910-D05D-6B80-722D-E349DFCE4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 lnSpcReduction="10000"/>
          </a:bodyPr>
          <a:lstStyle/>
          <a:p>
            <a:r>
              <a:rPr lang="en-US" dirty="0"/>
              <a:t>Ambient Light</a:t>
            </a:r>
          </a:p>
          <a:p>
            <a:pPr lvl="1"/>
            <a:r>
              <a:rPr lang="en-US" dirty="0"/>
              <a:t>light that already exists in a scene before any artificial lighting is added</a:t>
            </a:r>
          </a:p>
          <a:p>
            <a:pPr lvl="1"/>
            <a:r>
              <a:rPr lang="en-US" dirty="0"/>
              <a:t>“Natural light”</a:t>
            </a:r>
          </a:p>
          <a:p>
            <a:pPr lvl="1"/>
            <a:r>
              <a:rPr lang="en-US" dirty="0"/>
              <a:t>Comes from all directions</a:t>
            </a:r>
          </a:p>
          <a:p>
            <a:endParaRPr lang="en-US" sz="2200" dirty="0"/>
          </a:p>
        </p:txBody>
      </p:sp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E0F6C5AE-BC29-6279-E11F-45BB1C9B7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92" y="2447544"/>
            <a:ext cx="5207223" cy="3922775"/>
          </a:xfrm>
          <a:prstGeom prst="rect">
            <a:avLst/>
          </a:prstGeom>
        </p:spPr>
      </p:pic>
      <p:pic>
        <p:nvPicPr>
          <p:cNvPr id="6" name="Picture 5" descr="A picture containing box&#10;&#10;Description automatically generated">
            <a:extLst>
              <a:ext uri="{FF2B5EF4-FFF2-40B4-BE49-F238E27FC236}">
                <a16:creationId xmlns:a16="http://schemas.microsoft.com/office/drawing/2014/main" id="{C0CC71B7-A986-DC94-6414-30EA9CED9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304" y="2447544"/>
            <a:ext cx="5224567" cy="3953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162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F1A272-6CA3-72EF-F8ED-4B9A5163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Major Components of Light Cont.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74AD9-CAE6-E8B5-B049-97AF9D77C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Diffuse lighting</a:t>
            </a:r>
          </a:p>
          <a:p>
            <a:pPr lvl="1"/>
            <a:r>
              <a:rPr lang="en-US" sz="2200"/>
              <a:t>when light reflects from a surface in all directions</a:t>
            </a:r>
          </a:p>
          <a:p>
            <a:pPr lvl="1"/>
            <a:r>
              <a:rPr lang="en-US" sz="2200"/>
              <a:t>How the light interacts with a surface</a:t>
            </a:r>
          </a:p>
          <a:p>
            <a:pPr lvl="1"/>
            <a:endParaRPr lang="en-US" sz="2200"/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59522AE1-0A91-5FE5-4D93-69B17062D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817093"/>
            <a:ext cx="6903720" cy="5223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87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2B7E0-BC21-01F6-4DE1-47B085B1B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/>
              <a:t>Major Components of Light Cont.</a:t>
            </a:r>
          </a:p>
        </p:txBody>
      </p:sp>
      <p:sp>
        <p:nvSpPr>
          <p:cNvPr id="1049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A9910-D05D-6B80-722D-E349DFCE4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US" sz="2200"/>
              <a:t>Specular Lighting</a:t>
            </a:r>
          </a:p>
          <a:p>
            <a:pPr lvl="1"/>
            <a:r>
              <a:rPr lang="en-US" sz="2200"/>
              <a:t>A light that retains its reflective qualities</a:t>
            </a:r>
          </a:p>
          <a:p>
            <a:pPr lvl="1"/>
            <a:r>
              <a:rPr lang="en-US" sz="2200"/>
              <a:t>The bright spot that appears on shiny objects</a:t>
            </a:r>
          </a:p>
        </p:txBody>
      </p:sp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361D6EEA-5666-2BFA-8CD7-8815B8B30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85" y="2569464"/>
            <a:ext cx="4862029" cy="3678936"/>
          </a:xfrm>
          <a:prstGeom prst="rect">
            <a:avLst/>
          </a:prstGeom>
        </p:spPr>
      </p:pic>
      <p:pic>
        <p:nvPicPr>
          <p:cNvPr id="1026" name="Picture 2" descr="Hard light / soft light / specular light / diffuse light — xuan prada">
            <a:extLst>
              <a:ext uri="{FF2B5EF4-FFF2-40B4-BE49-F238E27FC236}">
                <a16:creationId xmlns:a16="http://schemas.microsoft.com/office/drawing/2014/main" id="{50D96E57-9A91-E424-4992-940072C70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4496" y="2872740"/>
            <a:ext cx="5468112" cy="3072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6902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51A0227-072A-4F5F-928C-E2C3E5CCD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728B6-5841-B9E0-06F1-26420F933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440365"/>
            <a:ext cx="4245864" cy="1722691"/>
          </a:xfrm>
        </p:spPr>
        <p:txBody>
          <a:bodyPr anchor="ctr">
            <a:normAutofit/>
          </a:bodyPr>
          <a:lstStyle/>
          <a:p>
            <a:r>
              <a:rPr lang="en-US" sz="5400"/>
              <a:t>Phong Shader Model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73935A09-87D5-41C7-1131-A984BF5CA4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66" r="653" b="4"/>
          <a:stretch/>
        </p:blipFill>
        <p:spPr>
          <a:xfrm>
            <a:off x="1111454" y="320040"/>
            <a:ext cx="4174843" cy="3927031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5639568-9551-AF10-EBE1-9D8749D372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333" r="-3" b="3396"/>
          <a:stretch/>
        </p:blipFill>
        <p:spPr>
          <a:xfrm>
            <a:off x="6254496" y="582355"/>
            <a:ext cx="5471160" cy="3402402"/>
          </a:xfrm>
          <a:prstGeom prst="rect">
            <a:avLst/>
          </a:prstGeom>
        </p:spPr>
      </p:pic>
      <p:sp>
        <p:nvSpPr>
          <p:cNvPr id="19" name="sketchy line">
            <a:extLst>
              <a:ext uri="{FF2B5EF4-FFF2-40B4-BE49-F238E27FC236}">
                <a16:creationId xmlns:a16="http://schemas.microsoft.com/office/drawing/2014/main" id="{35D99776-4B38-47DF-A302-11AD9AF87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337304" y="529256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1D080-B1D8-8336-ABCD-4CCD56FD0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3999" y="4440365"/>
            <a:ext cx="6214871" cy="1722691"/>
          </a:xfrm>
        </p:spPr>
        <p:txBody>
          <a:bodyPr anchor="ctr">
            <a:normAutofit/>
          </a:bodyPr>
          <a:lstStyle/>
          <a:p>
            <a:r>
              <a:rPr lang="en-US" sz="2200"/>
              <a:t>Lighting models: algorithms to simulate light</a:t>
            </a:r>
          </a:p>
          <a:p>
            <a:r>
              <a:rPr lang="en-US" sz="2200"/>
              <a:t>Phong Shader Model: calculates ambient, diffuse, and specular elements per pixel</a:t>
            </a:r>
          </a:p>
        </p:txBody>
      </p:sp>
    </p:spTree>
    <p:extLst>
      <p:ext uri="{BB962C8B-B14F-4D97-AF65-F5344CB8AC3E}">
        <p14:creationId xmlns:p14="http://schemas.microsoft.com/office/powerpoint/2010/main" val="2354133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180DE06-7362-4888-AADA-7AADD57AC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1C70D-7E3F-AB7D-6807-6AE889571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1384" y="679730"/>
            <a:ext cx="4171994" cy="39327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Phong Shader Model Implementation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372533"/>
            <a:ext cx="6116779" cy="606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icture containing icon&#10;&#10;Description automatically generated">
            <a:extLst>
              <a:ext uri="{FF2B5EF4-FFF2-40B4-BE49-F238E27FC236}">
                <a16:creationId xmlns:a16="http://schemas.microsoft.com/office/drawing/2014/main" id="{CEC2B588-ECA2-54F7-1213-97644C5AD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597" y="1306993"/>
            <a:ext cx="5608830" cy="4244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812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2A7A4-789B-B06C-7A4E-8691D0BCD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/>
              <a:t>Gouraud Model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B0E48-387C-881C-470B-337FCBC2F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/>
              <a:t>calculates the color intensity at each point on the polygon</a:t>
            </a:r>
            <a:br>
              <a:rPr lang="en-US" sz="2200"/>
            </a:br>
            <a:r>
              <a:rPr lang="en-US" sz="2200"/>
              <a:t>using a linear interpolation of the colors at the vertices</a:t>
            </a:r>
          </a:p>
          <a:p>
            <a:r>
              <a:rPr lang="en-US" sz="2200"/>
              <a:t>More computationally efficient</a:t>
            </a:r>
          </a:p>
          <a:p>
            <a:pPr marL="0" indent="0">
              <a:buNone/>
            </a:pP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519357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325</Words>
  <Application>Microsoft Macintosh PowerPoint</Application>
  <PresentationFormat>Widescreen</PresentationFormat>
  <Paragraphs>50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An Exploration of Lighting Techniques in 3D Graphics Using OpenGl</vt:lpstr>
      <vt:lpstr>What Are Computer Graphics?</vt:lpstr>
      <vt:lpstr>Project Goals</vt:lpstr>
      <vt:lpstr>Major Components of Light</vt:lpstr>
      <vt:lpstr>Major Components of Light Cont.</vt:lpstr>
      <vt:lpstr>Major Components of Light Cont.</vt:lpstr>
      <vt:lpstr>Phong Shader Model</vt:lpstr>
      <vt:lpstr>Phong Shader Model Implementation</vt:lpstr>
      <vt:lpstr>Gouraud Model</vt:lpstr>
      <vt:lpstr>Findings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Exploration of Lighting Techniques in 3D Graphics Using OpenGl</dc:title>
  <dc:creator>Luca Napora</dc:creator>
  <cp:lastModifiedBy>Luca Napora</cp:lastModifiedBy>
  <cp:revision>13</cp:revision>
  <dcterms:created xsi:type="dcterms:W3CDTF">2023-04-24T12:43:44Z</dcterms:created>
  <dcterms:modified xsi:type="dcterms:W3CDTF">2023-04-24T13:44:44Z</dcterms:modified>
</cp:coreProperties>
</file>

<file path=docProps/thumbnail.jpeg>
</file>